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62" r:id="rId5"/>
    <p:sldId id="257" r:id="rId6"/>
    <p:sldId id="260"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56"/>
  </p:normalViewPr>
  <p:slideViewPr>
    <p:cSldViewPr snapToGrid="0">
      <p:cViewPr varScale="1">
        <p:scale>
          <a:sx n="105" d="100"/>
          <a:sy n="105" d="100"/>
        </p:scale>
        <p:origin x="744"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18DD1F-E6F6-04FE-1418-D4D46A36DEC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5E576FE-936A-1B5C-7581-4FD9DFF14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48996AC-EEBE-CE54-EE66-B79C6867C9AC}"/>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5" name="Pladsholder til sidefod 4">
            <a:extLst>
              <a:ext uri="{FF2B5EF4-FFF2-40B4-BE49-F238E27FC236}">
                <a16:creationId xmlns:a16="http://schemas.microsoft.com/office/drawing/2014/main" id="{C2E99AA1-9671-420A-ABDA-A4D83809BB0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9C383CB-25C6-E7FB-DB22-142E15E21097}"/>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198105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DFA5E-C7AE-0626-7E8D-8494D6436FD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AF63AAD-DDBE-93CE-9FE8-AD63DACFBFC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7638D90-1FAD-5B33-2409-08A5854F0E17}"/>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5" name="Pladsholder til sidefod 4">
            <a:extLst>
              <a:ext uri="{FF2B5EF4-FFF2-40B4-BE49-F238E27FC236}">
                <a16:creationId xmlns:a16="http://schemas.microsoft.com/office/drawing/2014/main" id="{FB6DCFED-A9AE-F98D-3D2B-40397AAF223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DF1937D-936C-5AD0-7E73-2D46D770B7DC}"/>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253294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B3B84E7-59A4-3F27-897F-C6BE0427E82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BF70B3C-E030-F119-3B5D-2D8BE4F21DA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B856376-F13B-13A8-7180-C3B5E5A787D6}"/>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5" name="Pladsholder til sidefod 4">
            <a:extLst>
              <a:ext uri="{FF2B5EF4-FFF2-40B4-BE49-F238E27FC236}">
                <a16:creationId xmlns:a16="http://schemas.microsoft.com/office/drawing/2014/main" id="{E205C8EF-8630-B8FC-F53E-7B0A580F724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507189C-8B3C-BC3F-E1F1-A06025720810}"/>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49691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1A725-E998-7F38-A801-FB39EF26EE1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0488230-0CC2-13A4-1535-861CA0FA713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7DC86A0-5086-3FA7-C21B-7E5893B9A3C9}"/>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5" name="Pladsholder til sidefod 4">
            <a:extLst>
              <a:ext uri="{FF2B5EF4-FFF2-40B4-BE49-F238E27FC236}">
                <a16:creationId xmlns:a16="http://schemas.microsoft.com/office/drawing/2014/main" id="{304B4251-9370-3B5E-6398-B13A743D905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59FFA0-892D-CC15-0397-14C5D5ECC87F}"/>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37829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3EA93D-3AC4-8850-0B61-6BC1F43D9CD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12761EC-6C6D-621A-30F6-9CD68801DD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4A14646-C42F-48E1-3299-E56598CE6ABF}"/>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5" name="Pladsholder til sidefod 4">
            <a:extLst>
              <a:ext uri="{FF2B5EF4-FFF2-40B4-BE49-F238E27FC236}">
                <a16:creationId xmlns:a16="http://schemas.microsoft.com/office/drawing/2014/main" id="{EE101D87-7C3F-AA6C-55D6-8F0C9D75C40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B92B4B6-3DE2-ABF7-744E-6423E14C7B30}"/>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141446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2D7C9-164D-4B94-CB26-A398BC0F0BC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4BA5ED3-BD70-782A-5567-EAF1AB2C023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22F80E0-4AD3-C418-F36C-F4DDBC72126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9CFE021-78F1-E660-86CF-D2CEE776B28B}"/>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6" name="Pladsholder til sidefod 5">
            <a:extLst>
              <a:ext uri="{FF2B5EF4-FFF2-40B4-BE49-F238E27FC236}">
                <a16:creationId xmlns:a16="http://schemas.microsoft.com/office/drawing/2014/main" id="{37CDB3AA-BF24-6923-8D48-280D6B0AFA8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3362FDC-2D39-5B5C-8916-B18272224135}"/>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29958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2F14B-48E5-60F2-EEED-6D4463FE0B4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8165278-6126-C03B-58B9-41674CACF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C8B1489-760B-D88B-FB51-34261DBCBD0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6049CC5-9445-AC97-42A6-866483D59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CDEC71F-9EE0-2614-0A2E-EE09FB93FE1D}"/>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0DE9372-C276-8611-CE4D-F0BC968BEA87}"/>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8" name="Pladsholder til sidefod 7">
            <a:extLst>
              <a:ext uri="{FF2B5EF4-FFF2-40B4-BE49-F238E27FC236}">
                <a16:creationId xmlns:a16="http://schemas.microsoft.com/office/drawing/2014/main" id="{7E3D2722-8BDA-FC54-CB8E-1CEA21C5E34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7035956-CF08-599D-26BD-BBB6AB855B2E}"/>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191047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618BE-11E3-AF36-06F4-6EF58DC01B5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6DD6366-DD7A-14FB-3539-8509B958F6A0}"/>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4" name="Pladsholder til sidefod 3">
            <a:extLst>
              <a:ext uri="{FF2B5EF4-FFF2-40B4-BE49-F238E27FC236}">
                <a16:creationId xmlns:a16="http://schemas.microsoft.com/office/drawing/2014/main" id="{26A62304-1C23-DEAB-35CF-3D8D9C56097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B86F3E8-269B-F349-E0D8-0FD86CB6C86E}"/>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321677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46408FB-4CAD-2DC3-5819-F8547BA8A092}"/>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3" name="Pladsholder til sidefod 2">
            <a:extLst>
              <a:ext uri="{FF2B5EF4-FFF2-40B4-BE49-F238E27FC236}">
                <a16:creationId xmlns:a16="http://schemas.microsoft.com/office/drawing/2014/main" id="{0846B270-99B0-C8BC-E666-5ECB7019328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FF1CAD3-1770-F324-DA73-4CAB37343025}"/>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81309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52C72-5DEB-07F7-30FF-C310FE996E0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90657A6-DF1B-EE30-AE2B-F4E0FECE2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63D3872-6311-EBFB-7FD1-C7B4EDE87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2AB7A3B-9BEA-E0D2-2DB0-540E9DB3520A}"/>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6" name="Pladsholder til sidefod 5">
            <a:extLst>
              <a:ext uri="{FF2B5EF4-FFF2-40B4-BE49-F238E27FC236}">
                <a16:creationId xmlns:a16="http://schemas.microsoft.com/office/drawing/2014/main" id="{F34943E3-7FCB-ED72-BBE3-C503886DA4F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6000093-41DF-A005-A5DE-DF42F16BD7DC}"/>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284429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45C05-6BC9-7B04-07E5-AC383A4F323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F19B1E6-4BCC-D4AB-5FE4-1233C02FB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2103187-21BB-A940-D088-FD4A503AF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7BBED6D-9E01-4AF9-B5DD-7DAE80FDF170}"/>
              </a:ext>
            </a:extLst>
          </p:cNvPr>
          <p:cNvSpPr>
            <a:spLocks noGrp="1"/>
          </p:cNvSpPr>
          <p:nvPr>
            <p:ph type="dt" sz="half" idx="10"/>
          </p:nvPr>
        </p:nvSpPr>
        <p:spPr/>
        <p:txBody>
          <a:bodyPr/>
          <a:lstStyle/>
          <a:p>
            <a:fld id="{98DA293C-7F3E-3B4E-9707-35A81D1D28BC}" type="datetimeFigureOut">
              <a:rPr lang="da-DK" smtClean="0"/>
              <a:t>27.11.2023</a:t>
            </a:fld>
            <a:endParaRPr lang="da-DK"/>
          </a:p>
        </p:txBody>
      </p:sp>
      <p:sp>
        <p:nvSpPr>
          <p:cNvPr id="6" name="Pladsholder til sidefod 5">
            <a:extLst>
              <a:ext uri="{FF2B5EF4-FFF2-40B4-BE49-F238E27FC236}">
                <a16:creationId xmlns:a16="http://schemas.microsoft.com/office/drawing/2014/main" id="{636EDBC4-70AA-6C1B-A11E-6AC9B71D975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011178E-8408-2838-1B47-3170FBD78E68}"/>
              </a:ext>
            </a:extLst>
          </p:cNvPr>
          <p:cNvSpPr>
            <a:spLocks noGrp="1"/>
          </p:cNvSpPr>
          <p:nvPr>
            <p:ph type="sldNum" sz="quarter" idx="12"/>
          </p:nvPr>
        </p:nvSpPr>
        <p:spPr/>
        <p:txBody>
          <a:bodyPr/>
          <a:lstStyle/>
          <a:p>
            <a:fld id="{3E7059E4-387E-D847-9E53-60B3A8F48659}" type="slidenum">
              <a:rPr lang="da-DK" smtClean="0"/>
              <a:t>‹nr.›</a:t>
            </a:fld>
            <a:endParaRPr lang="da-DK"/>
          </a:p>
        </p:txBody>
      </p:sp>
    </p:spTree>
    <p:extLst>
      <p:ext uri="{BB962C8B-B14F-4D97-AF65-F5344CB8AC3E}">
        <p14:creationId xmlns:p14="http://schemas.microsoft.com/office/powerpoint/2010/main" val="187734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968B490-0BD1-FD3D-0A31-8C78C7FB9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B28D3CE-E2F3-3DBC-EFA3-26C73215C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BE1BDE6-2797-BE02-6040-E3476AD02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A293C-7F3E-3B4E-9707-35A81D1D28BC}" type="datetimeFigureOut">
              <a:rPr lang="da-DK" smtClean="0"/>
              <a:t>27.11.2023</a:t>
            </a:fld>
            <a:endParaRPr lang="da-DK"/>
          </a:p>
        </p:txBody>
      </p:sp>
      <p:sp>
        <p:nvSpPr>
          <p:cNvPr id="5" name="Pladsholder til sidefod 4">
            <a:extLst>
              <a:ext uri="{FF2B5EF4-FFF2-40B4-BE49-F238E27FC236}">
                <a16:creationId xmlns:a16="http://schemas.microsoft.com/office/drawing/2014/main" id="{A71C4A8B-10AE-C91B-4EF7-037C307EF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C8D11E4-ABFE-2D9E-94D5-BEAE0B86E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059E4-387E-D847-9E53-60B3A8F48659}" type="slidenum">
              <a:rPr lang="da-DK" smtClean="0"/>
              <a:t>‹nr.›</a:t>
            </a:fld>
            <a:endParaRPr lang="da-DK"/>
          </a:p>
        </p:txBody>
      </p:sp>
    </p:spTree>
    <p:extLst>
      <p:ext uri="{BB962C8B-B14F-4D97-AF65-F5344CB8AC3E}">
        <p14:creationId xmlns:p14="http://schemas.microsoft.com/office/powerpoint/2010/main" val="272274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el 1">
            <a:extLst>
              <a:ext uri="{FF2B5EF4-FFF2-40B4-BE49-F238E27FC236}">
                <a16:creationId xmlns:a16="http://schemas.microsoft.com/office/drawing/2014/main" id="{56A1D548-C441-ADC2-652A-340D8CD00A10}"/>
              </a:ext>
            </a:extLst>
          </p:cNvPr>
          <p:cNvSpPr>
            <a:spLocks noGrp="1"/>
          </p:cNvSpPr>
          <p:nvPr>
            <p:ph type="ctrTitle"/>
          </p:nvPr>
        </p:nvSpPr>
        <p:spPr>
          <a:xfrm>
            <a:off x="3315031" y="1380753"/>
            <a:ext cx="5561938" cy="3218919"/>
          </a:xfrm>
        </p:spPr>
        <p:txBody>
          <a:bodyPr>
            <a:normAutofit/>
          </a:bodyPr>
          <a:lstStyle/>
          <a:p>
            <a:r>
              <a:rPr lang="da-DK" sz="5600" dirty="0"/>
              <a:t>Traditioner i grupperne, divisionen og DDS.</a:t>
            </a:r>
          </a:p>
        </p:txBody>
      </p:sp>
      <p:sp>
        <p:nvSpPr>
          <p:cNvPr id="3" name="Undertitel 2">
            <a:extLst>
              <a:ext uri="{FF2B5EF4-FFF2-40B4-BE49-F238E27FC236}">
                <a16:creationId xmlns:a16="http://schemas.microsoft.com/office/drawing/2014/main" id="{33A65DA6-EE45-E41E-34C8-B092E74CA72B}"/>
              </a:ext>
            </a:extLst>
          </p:cNvPr>
          <p:cNvSpPr>
            <a:spLocks noGrp="1"/>
          </p:cNvSpPr>
          <p:nvPr>
            <p:ph type="subTitle" idx="1"/>
          </p:nvPr>
        </p:nvSpPr>
        <p:spPr>
          <a:xfrm>
            <a:off x="3315031" y="4760686"/>
            <a:ext cx="5561938" cy="850703"/>
          </a:xfrm>
        </p:spPr>
        <p:txBody>
          <a:bodyPr>
            <a:normAutofit/>
          </a:bodyPr>
          <a:lstStyle/>
          <a:p>
            <a:r>
              <a:rPr lang="da-DK" dirty="0"/>
              <a:t> </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6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B6855D-0D9F-356B-9852-94DEF47C4996}"/>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1. August – fødselsdag for </a:t>
            </a:r>
            <a:r>
              <a:rPr lang="da-DK" dirty="0" err="1">
                <a:solidFill>
                  <a:srgbClr val="FFFFFF"/>
                </a:solidFill>
              </a:rPr>
              <a:t>spejder-bevægelsen</a:t>
            </a:r>
            <a:endParaRPr lang="da-DK"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3A89F19F-4ABC-3D81-DE82-90DE7DAFD273}"/>
              </a:ext>
            </a:extLst>
          </p:cNvPr>
          <p:cNvSpPr>
            <a:spLocks noGrp="1"/>
          </p:cNvSpPr>
          <p:nvPr>
            <p:ph idx="1"/>
          </p:nvPr>
        </p:nvSpPr>
        <p:spPr>
          <a:xfrm>
            <a:off x="4447308" y="591344"/>
            <a:ext cx="6906491" cy="5585619"/>
          </a:xfrm>
        </p:spPr>
        <p:txBody>
          <a:bodyPr anchor="ctr">
            <a:normAutofit/>
          </a:bodyPr>
          <a:lstStyle/>
          <a:p>
            <a:pPr marL="0" indent="0">
              <a:buNone/>
            </a:pPr>
            <a:r>
              <a:rPr lang="da-DK" sz="1800" dirty="0"/>
              <a:t>I 1907 – d. 1. august – inviterede Robert Baden-Powell drenge til at deltage i en lejr på </a:t>
            </a:r>
            <a:r>
              <a:rPr lang="da-DK" sz="1800" dirty="0" err="1"/>
              <a:t>Brownsea</a:t>
            </a:r>
            <a:r>
              <a:rPr lang="da-DK" sz="1800" dirty="0"/>
              <a:t> Island – dette blev starten til spejderbevægelsen.</a:t>
            </a:r>
          </a:p>
          <a:p>
            <a:pPr marL="0" indent="0">
              <a:buNone/>
            </a:pPr>
            <a:r>
              <a:rPr lang="da-DK" sz="1800" dirty="0"/>
              <a:t>På </a:t>
            </a:r>
            <a:r>
              <a:rPr lang="da-DK" sz="1800" dirty="0" err="1"/>
              <a:t>Brownsea</a:t>
            </a:r>
            <a:r>
              <a:rPr lang="da-DK" sz="1800" dirty="0"/>
              <a:t> Island bemærkede Baden-Powell at børn lærer mest af selv at arbejde med problemerne fremfor at få lange kedelige instruktioner. </a:t>
            </a:r>
          </a:p>
          <a:p>
            <a:pPr marL="0" indent="0">
              <a:buNone/>
            </a:pPr>
            <a:r>
              <a:rPr lang="da-DK" sz="1800" dirty="0"/>
              <a:t>”Learning by </a:t>
            </a:r>
            <a:r>
              <a:rPr lang="da-DK" sz="1800" dirty="0" err="1"/>
              <a:t>doing</a:t>
            </a:r>
            <a:r>
              <a:rPr lang="da-DK" sz="1800" dirty="0"/>
              <a:t>” eller ”at lære ved at man selv gør det” blev et princip, der stod sig prøve i løbet af det første år. Princippet anvendes i dag over hele verden.</a:t>
            </a:r>
          </a:p>
          <a:p>
            <a:pPr marL="0" indent="0">
              <a:buNone/>
            </a:pPr>
            <a:endParaRPr lang="da-DK" sz="1800" dirty="0"/>
          </a:p>
          <a:p>
            <a:pPr marL="0" indent="0">
              <a:buNone/>
            </a:pPr>
            <a:r>
              <a:rPr lang="da-DK" sz="1800" dirty="0"/>
              <a:t>I dag fejre vi 1. august ved at have tørklæde på hele dagen, har man det får man tørklæde-mærket.</a:t>
            </a:r>
          </a:p>
          <a:p>
            <a:pPr marL="0" indent="0">
              <a:buNone/>
            </a:pPr>
            <a:endParaRPr lang="da-DK" sz="1800" dirty="0"/>
          </a:p>
          <a:p>
            <a:pPr marL="0" indent="0">
              <a:buNone/>
            </a:pPr>
            <a:r>
              <a:rPr lang="da-DK" sz="1800" dirty="0"/>
              <a:t>Ved 100 års jubilæet i 2007 blev alle spejdere opfordret til at være sammen natten til d. 1. august og sammen se solopgangen. </a:t>
            </a:r>
          </a:p>
          <a:p>
            <a:pPr marL="0" indent="0">
              <a:buNone/>
            </a:pPr>
            <a:endParaRPr lang="da-DK" sz="1800" dirty="0"/>
          </a:p>
          <a:p>
            <a:pPr marL="0" indent="0">
              <a:buNone/>
            </a:pPr>
            <a:r>
              <a:rPr lang="da-DK" sz="1800" dirty="0"/>
              <a:t>Bemærk at Robert Baden-Powell først senere blev udnævnt til Lord, hvilket var på grund af den enorme succes, som spejderbevægelsen meget hurtigt fik.</a:t>
            </a:r>
          </a:p>
        </p:txBody>
      </p:sp>
    </p:spTree>
    <p:extLst>
      <p:ext uri="{BB962C8B-B14F-4D97-AF65-F5344CB8AC3E}">
        <p14:creationId xmlns:p14="http://schemas.microsoft.com/office/powerpoint/2010/main" val="3149318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109A8AB-7ECE-A458-8A36-AC1FC608CE2E}"/>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Spejderhjælp</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942A62A5-1F40-E326-91D6-1D7B41B98593}"/>
              </a:ext>
            </a:extLst>
          </p:cNvPr>
          <p:cNvSpPr>
            <a:spLocks noGrp="1"/>
          </p:cNvSpPr>
          <p:nvPr>
            <p:ph idx="1"/>
          </p:nvPr>
        </p:nvSpPr>
        <p:spPr>
          <a:xfrm>
            <a:off x="4447308" y="591344"/>
            <a:ext cx="6906491" cy="5585619"/>
          </a:xfrm>
        </p:spPr>
        <p:txBody>
          <a:bodyPr anchor="ctr">
            <a:normAutofit/>
          </a:bodyPr>
          <a:lstStyle/>
          <a:p>
            <a:pPr marL="0" indent="0">
              <a:buNone/>
            </a:pPr>
            <a:r>
              <a:rPr lang="da-DK" sz="1800" dirty="0"/>
              <a:t>Spejderhjælpsugen afholder hver år en uge i september – ændres fra 1. jan. 2025.</a:t>
            </a:r>
          </a:p>
          <a:p>
            <a:pPr marL="0" indent="0">
              <a:buNone/>
            </a:pPr>
            <a:r>
              <a:rPr lang="da-DK" sz="1800" dirty="0"/>
              <a:t>Spejderhjælpen er for alle 5 spejderkorps, hvor Pigespejderne er tovholdere og udarbejder materialer til brug i grupperne.</a:t>
            </a:r>
          </a:p>
          <a:p>
            <a:pPr marL="0" indent="0">
              <a:buNone/>
            </a:pPr>
            <a:r>
              <a:rPr lang="da-DK" sz="1800" dirty="0"/>
              <a:t>I spejderhjælpesugen tjener spejderne penge ved at gøre ”gode gerninger” (</a:t>
            </a:r>
            <a:r>
              <a:rPr lang="da-DK" sz="1800" dirty="0" err="1"/>
              <a:t>good</a:t>
            </a:r>
            <a:r>
              <a:rPr lang="da-DK" sz="1800" dirty="0"/>
              <a:t> </a:t>
            </a:r>
            <a:r>
              <a:rPr lang="da-DK" sz="1800" dirty="0" err="1"/>
              <a:t>turn</a:t>
            </a:r>
            <a:r>
              <a:rPr lang="da-DK" sz="1800" dirty="0"/>
              <a:t>) og disse penge sender vi til DDS, der videresender til Spejderhjælpen/Folkekirkens Nødhjælp, der fordeler til forskellige udviklingsprojekter.</a:t>
            </a:r>
          </a:p>
          <a:p>
            <a:pPr marL="0" indent="0">
              <a:buNone/>
            </a:pPr>
            <a:r>
              <a:rPr lang="da-DK" sz="1800" dirty="0"/>
              <a:t>Samarbejdet med Folkekirken Nødhjælp stopper og fra 1. jan. 2025 bliver op til hver korps at finde en erstatning for nuværende spejderhjælp.</a:t>
            </a:r>
          </a:p>
          <a:p>
            <a:pPr marL="0" indent="0">
              <a:buNone/>
            </a:pPr>
            <a:r>
              <a:rPr lang="da-DK" sz="1800" dirty="0"/>
              <a:t>Som spejder har vi 3 grundlæggende forpligtelser: </a:t>
            </a:r>
            <a:r>
              <a:rPr lang="da-DK" sz="1800" dirty="0" err="1"/>
              <a:t>duty</a:t>
            </a:r>
            <a:r>
              <a:rPr lang="da-DK" sz="1800" dirty="0"/>
              <a:t> to God, </a:t>
            </a:r>
            <a:r>
              <a:rPr lang="da-DK" sz="1800" dirty="0" err="1"/>
              <a:t>duty</a:t>
            </a:r>
            <a:r>
              <a:rPr lang="da-DK" sz="1800" dirty="0"/>
              <a:t> to </a:t>
            </a:r>
            <a:r>
              <a:rPr lang="da-DK" sz="1800" dirty="0" err="1"/>
              <a:t>others</a:t>
            </a:r>
            <a:r>
              <a:rPr lang="da-DK" sz="1800" dirty="0"/>
              <a:t>, </a:t>
            </a:r>
            <a:r>
              <a:rPr lang="da-DK" sz="1800" dirty="0" err="1"/>
              <a:t>duty</a:t>
            </a:r>
            <a:r>
              <a:rPr lang="da-DK" sz="1800" dirty="0"/>
              <a:t> to </a:t>
            </a:r>
            <a:r>
              <a:rPr lang="da-DK" sz="1800" dirty="0" err="1"/>
              <a:t>ypuself</a:t>
            </a:r>
            <a:r>
              <a:rPr lang="da-DK" sz="1800" dirty="0"/>
              <a:t>. Spejderhjælpen = </a:t>
            </a:r>
            <a:r>
              <a:rPr lang="da-DK" sz="1800" dirty="0" err="1"/>
              <a:t>duty</a:t>
            </a:r>
            <a:r>
              <a:rPr lang="da-DK" sz="1800" dirty="0"/>
              <a:t> to </a:t>
            </a:r>
            <a:r>
              <a:rPr lang="da-DK" sz="1800" dirty="0" err="1"/>
              <a:t>others</a:t>
            </a:r>
            <a:r>
              <a:rPr lang="da-DK" sz="1800" dirty="0"/>
              <a:t>.</a:t>
            </a:r>
          </a:p>
          <a:p>
            <a:pPr marL="0" indent="0">
              <a:buNone/>
            </a:pPr>
            <a:endParaRPr lang="da-DK" sz="1800" dirty="0"/>
          </a:p>
          <a:p>
            <a:pPr marL="0" indent="0">
              <a:buNone/>
            </a:pPr>
            <a:r>
              <a:rPr lang="da-DK" sz="1800" dirty="0"/>
              <a:t>”gode gerninger” = </a:t>
            </a:r>
            <a:r>
              <a:rPr lang="da-DK" sz="1800" dirty="0" err="1"/>
              <a:t>good</a:t>
            </a:r>
            <a:r>
              <a:rPr lang="da-DK" sz="1800" dirty="0"/>
              <a:t> </a:t>
            </a:r>
            <a:r>
              <a:rPr lang="da-DK" sz="1800" dirty="0" err="1"/>
              <a:t>turn</a:t>
            </a:r>
            <a:r>
              <a:rPr lang="da-DK" sz="1800" dirty="0"/>
              <a:t>, heraf kommer </a:t>
            </a:r>
            <a:r>
              <a:rPr lang="da-DK" sz="1800" dirty="0" err="1"/>
              <a:t>turn</a:t>
            </a:r>
            <a:r>
              <a:rPr lang="da-DK" sz="1800" dirty="0"/>
              <a:t> out = gode gerninger i forhold til hinanden eks. tale pænt til hinanden, samarbejde, alle hjælper mv.</a:t>
            </a:r>
          </a:p>
        </p:txBody>
      </p:sp>
    </p:spTree>
    <p:extLst>
      <p:ext uri="{BB962C8B-B14F-4D97-AF65-F5344CB8AC3E}">
        <p14:creationId xmlns:p14="http://schemas.microsoft.com/office/powerpoint/2010/main" val="333934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A00E03-1DE2-303B-CDF9-E0C06B6EBF1A}"/>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Fredslys</a:t>
            </a:r>
            <a:br>
              <a:rPr lang="da-DK" dirty="0">
                <a:solidFill>
                  <a:srgbClr val="FFFFFF"/>
                </a:solidFill>
              </a:rPr>
            </a:br>
            <a:r>
              <a:rPr lang="da-DK" dirty="0">
                <a:solidFill>
                  <a:srgbClr val="FFFFFF"/>
                </a:solidFill>
              </a:rPr>
              <a:t>sidste onsdag før  1. søndag i advent.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6C1A67FD-CBD6-6DEA-508C-A5DC32FE88EC}"/>
              </a:ext>
            </a:extLst>
          </p:cNvPr>
          <p:cNvSpPr>
            <a:spLocks noGrp="1"/>
          </p:cNvSpPr>
          <p:nvPr>
            <p:ph idx="1"/>
          </p:nvPr>
        </p:nvSpPr>
        <p:spPr>
          <a:xfrm>
            <a:off x="4447308" y="591344"/>
            <a:ext cx="6906491" cy="5585619"/>
          </a:xfrm>
        </p:spPr>
        <p:txBody>
          <a:bodyPr anchor="ctr">
            <a:normAutofit/>
          </a:bodyPr>
          <a:lstStyle/>
          <a:p>
            <a:pPr marL="0" indent="0">
              <a:buNone/>
            </a:pPr>
            <a:r>
              <a:rPr lang="da-DK" sz="1800" dirty="0"/>
              <a:t>Fredslyset fra Betlehem – Fredslyset er en flamme, som oprindeligt er tændt ved den evige flamme, som brænder i fødselsgrotten i Betlehem. </a:t>
            </a:r>
          </a:p>
          <a:p>
            <a:pPr marL="0" indent="0">
              <a:buNone/>
            </a:pPr>
            <a:r>
              <a:rPr lang="da-DK" sz="1800" dirty="0"/>
              <a:t>I Danmark har to katolske kirker – Katolsk Vor Frue Kirke, Aarhus og Sankt </a:t>
            </a:r>
            <a:r>
              <a:rPr lang="da-DK" sz="1800" dirty="0" err="1"/>
              <a:t>Laurentii</a:t>
            </a:r>
            <a:r>
              <a:rPr lang="da-DK" sz="1800" dirty="0"/>
              <a:t> katolske kirke, Roskilde - flammen til at brænde hele året og flammen hentes her og bringes rundt i landet.</a:t>
            </a:r>
          </a:p>
          <a:p>
            <a:pPr marL="0" indent="0">
              <a:buNone/>
            </a:pPr>
            <a:endParaRPr lang="da-DK" sz="1800" dirty="0"/>
          </a:p>
          <a:p>
            <a:pPr marL="0" indent="0">
              <a:buNone/>
            </a:pPr>
            <a:r>
              <a:rPr lang="da-DK" sz="1800" dirty="0"/>
              <a:t>I Struer er det Sct. Georgs Gilder, der henter flammen og bringer den rundt til spejdergrupperne, som ønsker at afholde Fredslys arrangement.</a:t>
            </a:r>
          </a:p>
          <a:p>
            <a:pPr marL="0" indent="0">
              <a:buNone/>
            </a:pPr>
            <a:r>
              <a:rPr lang="da-DK" sz="1800" dirty="0"/>
              <a:t>I Holstebro afholdes Fredslys arrangement i Holstebro Sognekirke.</a:t>
            </a:r>
          </a:p>
          <a:p>
            <a:pPr marL="0" indent="0">
              <a:buNone/>
            </a:pPr>
            <a:endParaRPr lang="da-DK" sz="1800" dirty="0"/>
          </a:p>
          <a:p>
            <a:pPr marL="0" indent="0">
              <a:buNone/>
            </a:pPr>
            <a:r>
              <a:rPr lang="da-DK" sz="1800" dirty="0"/>
              <a:t>Ved Fredslys arrangementet kan man få tændt en petroleumslampe eller en ”kirkegårdslys” og så kan familierne forsøge at holde flammen i gang, så adventslys og juletræ kan tændes med Fredslysets flamme.</a:t>
            </a:r>
          </a:p>
          <a:p>
            <a:pPr marL="0" indent="0">
              <a:buNone/>
            </a:pPr>
            <a:endParaRPr lang="da-DK" sz="1800" dirty="0"/>
          </a:p>
          <a:p>
            <a:pPr marL="0" indent="0">
              <a:buNone/>
            </a:pPr>
            <a:r>
              <a:rPr lang="da-DK" sz="1800" dirty="0"/>
              <a:t>Spejderne, der deltager for førstegang, får et Fredslys-mærke.</a:t>
            </a:r>
          </a:p>
        </p:txBody>
      </p:sp>
    </p:spTree>
    <p:extLst>
      <p:ext uri="{BB962C8B-B14F-4D97-AF65-F5344CB8AC3E}">
        <p14:creationId xmlns:p14="http://schemas.microsoft.com/office/powerpoint/2010/main" val="270855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68ECCA-7DE3-DED4-58DB-8051D8445316}"/>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Divisions-turnering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524D2294-5868-CB97-119C-72FA22F92B00}"/>
              </a:ext>
            </a:extLst>
          </p:cNvPr>
          <p:cNvSpPr>
            <a:spLocks noGrp="1"/>
          </p:cNvSpPr>
          <p:nvPr>
            <p:ph idx="1"/>
          </p:nvPr>
        </p:nvSpPr>
        <p:spPr>
          <a:xfrm>
            <a:off x="4447308" y="591344"/>
            <a:ext cx="6906491" cy="5666952"/>
          </a:xfrm>
        </p:spPr>
        <p:txBody>
          <a:bodyPr anchor="ctr">
            <a:normAutofit/>
          </a:bodyPr>
          <a:lstStyle/>
          <a:p>
            <a:pPr marL="0" indent="0">
              <a:buNone/>
            </a:pPr>
            <a:r>
              <a:rPr lang="da-DK" sz="1800" dirty="0"/>
              <a:t>En turnering, hvor patruljerne i de forskellige grene kæmper om at vinde. Der er både præmier for nogle enkelt opgaver, hele turneringen samt </a:t>
            </a:r>
            <a:r>
              <a:rPr lang="da-DK" sz="1800" dirty="0" err="1"/>
              <a:t>turn</a:t>
            </a:r>
            <a:r>
              <a:rPr lang="da-DK" sz="1800" dirty="0"/>
              <a:t> out (samarbejde).</a:t>
            </a:r>
          </a:p>
          <a:p>
            <a:pPr marL="0" indent="0">
              <a:buNone/>
            </a:pPr>
            <a:r>
              <a:rPr lang="da-DK" sz="1800" dirty="0"/>
              <a:t>Hvordan divisionsturneringer ser ud i de forskellige divisioner er meget forskelligt og afhænger også af hvem der står for den.</a:t>
            </a:r>
          </a:p>
          <a:p>
            <a:pPr marL="0" indent="0">
              <a:buNone/>
            </a:pPr>
            <a:r>
              <a:rPr lang="da-DK" sz="1800" dirty="0"/>
              <a:t>I </a:t>
            </a:r>
            <a:r>
              <a:rPr lang="da-DK" sz="1800" dirty="0" err="1"/>
              <a:t>Vestjydske</a:t>
            </a:r>
            <a:r>
              <a:rPr lang="da-DK" sz="1800" dirty="0"/>
              <a:t> Division:</a:t>
            </a:r>
          </a:p>
          <a:p>
            <a:pPr marL="0" indent="0">
              <a:buNone/>
            </a:pPr>
            <a:r>
              <a:rPr lang="da-DK" sz="1800" dirty="0"/>
              <a:t>Alle grene inviteres til at deltage – evt. familiespejdere og klanspejderpatrulje er udenfor præmiedelen.</a:t>
            </a:r>
          </a:p>
          <a:p>
            <a:pPr marL="0" indent="0">
              <a:buNone/>
            </a:pPr>
            <a:r>
              <a:rPr lang="da-DK" sz="1800" dirty="0"/>
              <a:t>Vi lavede i perioden 2013-2019 DIVI sammen med Klit Division.</a:t>
            </a:r>
          </a:p>
          <a:p>
            <a:pPr marL="0" indent="0">
              <a:buNone/>
            </a:pPr>
            <a:r>
              <a:rPr lang="da-DK" sz="1800" dirty="0"/>
              <a:t>I 2023 inviterede vi Lyng Division og i 2024 inviterer vi Lyng og Klit Divisioner.</a:t>
            </a:r>
          </a:p>
          <a:p>
            <a:pPr marL="0" indent="0">
              <a:buNone/>
            </a:pPr>
            <a:r>
              <a:rPr lang="da-DK" sz="1800" dirty="0"/>
              <a:t>Ofte er der en for-opgave, som patruljerne skal aflevere ved starten af divisionsturneringen.</a:t>
            </a:r>
          </a:p>
          <a:p>
            <a:pPr marL="0" indent="0">
              <a:buNone/>
            </a:pPr>
            <a:r>
              <a:rPr lang="da-DK" sz="1800" dirty="0"/>
              <a:t>I de forskellige grene er der forskel på, hvad ledere må hjælpe med, det er jo ikke ledernes færdigheder, som der skal gives point for.</a:t>
            </a:r>
          </a:p>
        </p:txBody>
      </p:sp>
    </p:spTree>
    <p:extLst>
      <p:ext uri="{BB962C8B-B14F-4D97-AF65-F5344CB8AC3E}">
        <p14:creationId xmlns:p14="http://schemas.microsoft.com/office/powerpoint/2010/main" val="2728719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7F1D70A-D954-BD87-4C99-5B4212EBF2EA}"/>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Divisions-turnering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CFCF050C-A8C5-3475-896B-A44F9A9B62A3}"/>
              </a:ext>
            </a:extLst>
          </p:cNvPr>
          <p:cNvSpPr>
            <a:spLocks noGrp="1"/>
          </p:cNvSpPr>
          <p:nvPr>
            <p:ph idx="1"/>
          </p:nvPr>
        </p:nvSpPr>
        <p:spPr>
          <a:xfrm>
            <a:off x="4447308" y="591344"/>
            <a:ext cx="6906491" cy="5585619"/>
          </a:xfrm>
        </p:spPr>
        <p:txBody>
          <a:bodyPr anchor="ctr">
            <a:normAutofit/>
          </a:bodyPr>
          <a:lstStyle/>
          <a:p>
            <a:pPr marL="0" indent="0">
              <a:buNone/>
            </a:pPr>
            <a:r>
              <a:rPr lang="da-DK" sz="1800" dirty="0"/>
              <a:t>Forberedelse til DIVI:</a:t>
            </a:r>
          </a:p>
          <a:p>
            <a:pPr marL="0" indent="0">
              <a:buNone/>
            </a:pPr>
            <a:r>
              <a:rPr lang="da-DK" sz="1800" dirty="0"/>
              <a:t>Spejderfærdigheder indenfor madlavning, lejretablering, pioner, førstehjælp, koder, spejderviden om historie og traditioner samt værktøj mv.</a:t>
            </a:r>
          </a:p>
          <a:p>
            <a:pPr marL="0" indent="0">
              <a:buNone/>
            </a:pPr>
            <a:r>
              <a:rPr lang="da-DK" sz="1800" dirty="0"/>
              <a:t>Sætte sig ind i temaet for divisionsturneringen og sikre at alle i patruljen har baggrundsviden om temaet.</a:t>
            </a:r>
          </a:p>
          <a:p>
            <a:pPr marL="0" indent="0">
              <a:buNone/>
            </a:pPr>
            <a:r>
              <a:rPr lang="da-DK" sz="1800" dirty="0"/>
              <a:t>Få pakket både patruljekasse, værktøjskasse iht. beskrivelse.</a:t>
            </a:r>
          </a:p>
          <a:p>
            <a:pPr marL="0" indent="0">
              <a:buNone/>
            </a:pPr>
            <a:r>
              <a:rPr lang="da-DK" sz="1800" dirty="0"/>
              <a:t>Fortælle patruljen:</a:t>
            </a:r>
          </a:p>
          <a:p>
            <a:r>
              <a:rPr lang="da-DK" sz="1800" dirty="0"/>
              <a:t>At samarbejde og at tale pænt sammen (undlad negative beskrivende ord om hinanden og bandeord) er det vigtigske – samarbejder de og gør et forsøg, får de point også selvom de ikke har løst opgaven.</a:t>
            </a:r>
          </a:p>
          <a:p>
            <a:r>
              <a:rPr lang="da-DK" sz="1800" dirty="0"/>
              <a:t>Smil – at være positiv og glad – det trækker bedømmelsen opad.</a:t>
            </a:r>
          </a:p>
          <a:p>
            <a:r>
              <a:rPr lang="da-DK" sz="1800" dirty="0"/>
              <a:t>At de selv skal løse opgaverne, lederne må kun vejlede i de yngre grene.</a:t>
            </a:r>
          </a:p>
        </p:txBody>
      </p:sp>
    </p:spTree>
    <p:extLst>
      <p:ext uri="{BB962C8B-B14F-4D97-AF65-F5344CB8AC3E}">
        <p14:creationId xmlns:p14="http://schemas.microsoft.com/office/powerpoint/2010/main" val="117171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246399-2E8F-8D42-DCBC-394BBD074EEC}"/>
              </a:ext>
            </a:extLst>
          </p:cNvPr>
          <p:cNvSpPr>
            <a:spLocks noGrp="1"/>
          </p:cNvSpPr>
          <p:nvPr>
            <p:ph type="title"/>
          </p:nvPr>
        </p:nvSpPr>
        <p:spPr>
          <a:xfrm>
            <a:off x="285008" y="1153572"/>
            <a:ext cx="3602226" cy="4461163"/>
          </a:xfrm>
        </p:spPr>
        <p:txBody>
          <a:bodyPr>
            <a:normAutofit/>
          </a:bodyPr>
          <a:lstStyle/>
          <a:p>
            <a:r>
              <a:rPr lang="da-DK" dirty="0">
                <a:solidFill>
                  <a:srgbClr val="FFFFFF"/>
                </a:solidFill>
              </a:rPr>
              <a:t>Gren-arrangementer i divisionen.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D9EFD2FF-9A7B-845A-BB56-75BA0F653048}"/>
              </a:ext>
            </a:extLst>
          </p:cNvPr>
          <p:cNvSpPr>
            <a:spLocks noGrp="1"/>
          </p:cNvSpPr>
          <p:nvPr>
            <p:ph idx="1"/>
          </p:nvPr>
        </p:nvSpPr>
        <p:spPr>
          <a:xfrm>
            <a:off x="4447308" y="319088"/>
            <a:ext cx="6906491" cy="6219824"/>
          </a:xfrm>
        </p:spPr>
        <p:txBody>
          <a:bodyPr anchor="ctr">
            <a:normAutofit fontScale="92500" lnSpcReduction="10000"/>
          </a:bodyPr>
          <a:lstStyle/>
          <a:p>
            <a:pPr marL="0" indent="0">
              <a:buNone/>
            </a:pPr>
            <a:r>
              <a:rPr lang="da-DK" sz="1900" dirty="0"/>
              <a:t>Aktivitetsdag for mikro og mini, her inviteres familiespejderne også.</a:t>
            </a:r>
          </a:p>
          <a:p>
            <a:pPr marL="0" indent="0">
              <a:buNone/>
            </a:pPr>
            <a:r>
              <a:rPr lang="da-DK" sz="1900" dirty="0"/>
              <a:t>Nu er det en dagsarrangement (tidligere var det med overnatning), hvor vi sammen med spejdere fra andre grupper deltager i forskellige aktiviteter.</a:t>
            </a:r>
          </a:p>
          <a:p>
            <a:pPr marL="0" indent="0">
              <a:buNone/>
            </a:pPr>
            <a:r>
              <a:rPr lang="da-DK" sz="1900" dirty="0"/>
              <a:t>Er der mange med foregår det ofte i kendte patruljer, er der få med til arrangementer er det patruljer med spejdere fra forskellige enheder.</a:t>
            </a:r>
          </a:p>
          <a:p>
            <a:pPr marL="0" indent="0">
              <a:buNone/>
            </a:pPr>
            <a:endParaRPr lang="da-DK" sz="900" dirty="0"/>
          </a:p>
          <a:p>
            <a:pPr marL="0" indent="0">
              <a:buNone/>
            </a:pPr>
            <a:r>
              <a:rPr lang="da-DK" sz="1900" dirty="0"/>
              <a:t>UBLA-JUPLA: </a:t>
            </a:r>
          </a:p>
          <a:p>
            <a:pPr marL="0" indent="0">
              <a:buNone/>
            </a:pPr>
            <a:r>
              <a:rPr lang="da-DK" sz="1900" dirty="0"/>
              <a:t>grentur for junior-spejdere sammen med juniorer fra de andre grupper i divisionen. Hyggetur med en eller to overnatninger. Formål: at spejderne sammen med spejdere fra andre grupper får nye udfordringer og nye spejdervenner.</a:t>
            </a:r>
          </a:p>
          <a:p>
            <a:pPr marL="0" indent="0">
              <a:buNone/>
            </a:pPr>
            <a:r>
              <a:rPr lang="da-DK" sz="1900" dirty="0"/>
              <a:t>Ofte er patruljerne blandede hvor der er spejdere fra forskellige enheder.</a:t>
            </a:r>
          </a:p>
          <a:p>
            <a:pPr marL="0" indent="0">
              <a:buNone/>
            </a:pPr>
            <a:endParaRPr lang="da-DK" sz="900" dirty="0"/>
          </a:p>
          <a:p>
            <a:pPr marL="0" indent="0">
              <a:buNone/>
            </a:pPr>
            <a:r>
              <a:rPr lang="da-DK" sz="1900" dirty="0"/>
              <a:t>Der er ikke et fast arrangement for troppen.</a:t>
            </a:r>
          </a:p>
          <a:p>
            <a:pPr marL="0" indent="0">
              <a:buNone/>
            </a:pPr>
            <a:r>
              <a:rPr lang="da-DK" sz="1900" dirty="0"/>
              <a:t>Er der tilslutning fra lederne bliver der arrangeret flere ture/dage i divisions regi.</a:t>
            </a:r>
          </a:p>
          <a:p>
            <a:pPr marL="0" indent="0">
              <a:buNone/>
            </a:pPr>
            <a:r>
              <a:rPr lang="da-DK" sz="1900" dirty="0"/>
              <a:t>Alle enheder må gerne lave divisionsarrangementer, betingelsen er at alle eks. tropsspejdere i divisionen inviteres og at divisionsledelsen har sagt ok til budget, så bliver det divisionsarrangement, hvor divisionen har det økonomisk ansvar.</a:t>
            </a:r>
          </a:p>
        </p:txBody>
      </p:sp>
    </p:spTree>
    <p:extLst>
      <p:ext uri="{BB962C8B-B14F-4D97-AF65-F5344CB8AC3E}">
        <p14:creationId xmlns:p14="http://schemas.microsoft.com/office/powerpoint/2010/main" val="894000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1C10A6-9944-F985-BD54-AED4B366AC61}"/>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Gruppetur og gruppe- sommerlejr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5F6C68E4-C610-E134-15ED-FA79BA4CF75B}"/>
              </a:ext>
            </a:extLst>
          </p:cNvPr>
          <p:cNvSpPr>
            <a:spLocks noGrp="1"/>
          </p:cNvSpPr>
          <p:nvPr>
            <p:ph idx="1"/>
          </p:nvPr>
        </p:nvSpPr>
        <p:spPr>
          <a:xfrm>
            <a:off x="4447308" y="591344"/>
            <a:ext cx="6906491" cy="5585619"/>
          </a:xfrm>
        </p:spPr>
        <p:txBody>
          <a:bodyPr anchor="ctr">
            <a:normAutofit/>
          </a:bodyPr>
          <a:lstStyle/>
          <a:p>
            <a:pPr marL="0" indent="0">
              <a:buNone/>
            </a:pPr>
            <a:r>
              <a:rPr lang="da-DK" sz="1800" dirty="0"/>
              <a:t>Mange grupper laver én gruppetur hver år for at styrke sammenholdet i blandt gruppens spejdere og ledere.</a:t>
            </a:r>
          </a:p>
          <a:p>
            <a:pPr marL="0" indent="0">
              <a:buNone/>
            </a:pPr>
            <a:r>
              <a:rPr lang="da-DK" sz="1800" dirty="0"/>
              <a:t>Sommerlejr for hele gruppen eller for flere grene: at være flere er ofte sjovere for både spejdere og ledere, men det kan også være her at gruppens lederes forventninger til hinanden, samarbejdsevner og rummelighed bliver testet.</a:t>
            </a:r>
          </a:p>
        </p:txBody>
      </p:sp>
    </p:spTree>
    <p:extLst>
      <p:ext uri="{BB962C8B-B14F-4D97-AF65-F5344CB8AC3E}">
        <p14:creationId xmlns:p14="http://schemas.microsoft.com/office/powerpoint/2010/main" val="269538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9DA079E-11E1-8CA0-1A7F-97DC19261A91}"/>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Hvilke traditioner giver mening i jeres grupper?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634BDE41-A666-2506-D538-9A783D663995}"/>
              </a:ext>
            </a:extLst>
          </p:cNvPr>
          <p:cNvSpPr>
            <a:spLocks noGrp="1"/>
          </p:cNvSpPr>
          <p:nvPr>
            <p:ph idx="1"/>
          </p:nvPr>
        </p:nvSpPr>
        <p:spPr>
          <a:xfrm>
            <a:off x="4447308" y="591344"/>
            <a:ext cx="6906491" cy="5585619"/>
          </a:xfrm>
        </p:spPr>
        <p:txBody>
          <a:bodyPr anchor="ctr">
            <a:normAutofit/>
          </a:bodyPr>
          <a:lstStyle/>
          <a:p>
            <a:pPr marL="0" indent="0">
              <a:buNone/>
            </a:pPr>
            <a:r>
              <a:rPr lang="da-DK" sz="8800"/>
              <a:t>    ?</a:t>
            </a:r>
            <a:endParaRPr lang="da-DK" sz="8800" dirty="0"/>
          </a:p>
        </p:txBody>
      </p:sp>
    </p:spTree>
    <p:extLst>
      <p:ext uri="{BB962C8B-B14F-4D97-AF65-F5344CB8AC3E}">
        <p14:creationId xmlns:p14="http://schemas.microsoft.com/office/powerpoint/2010/main" val="69216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8D4594-9CC5-B937-FE78-204580878003}"/>
              </a:ext>
            </a:extLst>
          </p:cNvPr>
          <p:cNvSpPr>
            <a:spLocks noGrp="1"/>
          </p:cNvSpPr>
          <p:nvPr>
            <p:ph type="title"/>
          </p:nvPr>
        </p:nvSpPr>
        <p:spPr>
          <a:xfrm>
            <a:off x="686834" y="1153572"/>
            <a:ext cx="3200400" cy="4461163"/>
          </a:xfrm>
        </p:spPr>
        <p:txBody>
          <a:bodyPr>
            <a:normAutofit/>
          </a:bodyPr>
          <a:lstStyle/>
          <a:p>
            <a:r>
              <a:rPr lang="da-DK">
                <a:solidFill>
                  <a:srgbClr val="FFFFFF"/>
                </a:solidFill>
              </a:rPr>
              <a:t>Traditioner – hvor kommer de fra og hvad gør traditioner: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0E3DE5E5-4D49-B933-DA01-F79758E71FC3}"/>
              </a:ext>
            </a:extLst>
          </p:cNvPr>
          <p:cNvSpPr>
            <a:spLocks noGrp="1"/>
          </p:cNvSpPr>
          <p:nvPr>
            <p:ph idx="1"/>
          </p:nvPr>
        </p:nvSpPr>
        <p:spPr>
          <a:xfrm>
            <a:off x="4447308" y="591344"/>
            <a:ext cx="6906491" cy="5585619"/>
          </a:xfrm>
        </p:spPr>
        <p:txBody>
          <a:bodyPr anchor="ctr">
            <a:normAutofit/>
          </a:bodyPr>
          <a:lstStyle/>
          <a:p>
            <a:r>
              <a:rPr lang="da-DK" sz="1800" dirty="0"/>
              <a:t>Mange af vore traditioner er fra før DDS blev oprettet i 1973 og er traditioner, som alle de 5 spejderkorps har.</a:t>
            </a:r>
          </a:p>
          <a:p>
            <a:r>
              <a:rPr lang="da-DK" sz="1800" dirty="0"/>
              <a:t>Hvad er en tradition? At vi gør noget af en bestemt årsag og at vi gentager det igen og igen.</a:t>
            </a:r>
          </a:p>
          <a:p>
            <a:r>
              <a:rPr lang="da-DK" sz="1800" dirty="0"/>
              <a:t>Når vi holder fast i traditioner bliver der for spejderne noget genkendeligt og det skaber både tryghed samt historie.</a:t>
            </a:r>
          </a:p>
          <a:p>
            <a:r>
              <a:rPr lang="da-DK" sz="1800" dirty="0"/>
              <a:t>Traditioner opleves og afholdes forskelligt – eks. julen, den ser forskelligt ud i de forskellige hjem.</a:t>
            </a:r>
          </a:p>
          <a:p>
            <a:r>
              <a:rPr lang="da-DK" sz="1800" dirty="0"/>
              <a:t>Det er lederne og spejderne i grupperne, der udformer gruppens traditioner og selvom man tænker: nu er det sådan vi gør! Så er alt i udvikling, hvilket også gælder traditionerne. </a:t>
            </a:r>
          </a:p>
        </p:txBody>
      </p:sp>
    </p:spTree>
    <p:extLst>
      <p:ext uri="{BB962C8B-B14F-4D97-AF65-F5344CB8AC3E}">
        <p14:creationId xmlns:p14="http://schemas.microsoft.com/office/powerpoint/2010/main" val="1532815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452580-5C0B-91B0-04FF-31884DD837A7}"/>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Tænkedag   d. 22. feb.</a:t>
            </a:r>
          </a:p>
        </p:txBody>
      </p:sp>
      <p:sp>
        <p:nvSpPr>
          <p:cNvPr id="2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4460887F-EF36-0827-C83B-F57D69542E0F}"/>
              </a:ext>
            </a:extLst>
          </p:cNvPr>
          <p:cNvSpPr>
            <a:spLocks noGrp="1"/>
          </p:cNvSpPr>
          <p:nvPr>
            <p:ph idx="1"/>
          </p:nvPr>
        </p:nvSpPr>
        <p:spPr>
          <a:xfrm>
            <a:off x="4447308" y="591344"/>
            <a:ext cx="6906491" cy="5585619"/>
          </a:xfrm>
        </p:spPr>
        <p:txBody>
          <a:bodyPr anchor="ctr">
            <a:normAutofit/>
          </a:bodyPr>
          <a:lstStyle/>
          <a:p>
            <a:r>
              <a:rPr lang="da-DK" sz="1800" dirty="0"/>
              <a:t>Traditionen startede oprindeligt med at rigtig mange pigespejdere sendte fødselsdagskort til </a:t>
            </a:r>
            <a:r>
              <a:rPr lang="da-DK" sz="1800" dirty="0" err="1"/>
              <a:t>Olave</a:t>
            </a:r>
            <a:r>
              <a:rPr lang="da-DK" sz="1800" dirty="0"/>
              <a:t> Baden-Powell, som havde fødselsdag d. 22. feb. Men drengespejderne begyndte også at sende fødselsdagskort til Robert Baden-Powell, som også havde fødselsdag d. 22. feb. Da de fik så mange kort og gaver af spejderne, fik de den ide at spejderne skulle indsamle pengene til gode formål i stedet. </a:t>
            </a:r>
          </a:p>
          <a:p>
            <a:r>
              <a:rPr lang="da-DK" sz="1800" dirty="0"/>
              <a:t>Tænkedag er dagen hvor vi tænker på spejdervenner i hele verden – både dem vi kender og dem vi ikke kender, det gør os til en global spejderbevægelse. </a:t>
            </a:r>
          </a:p>
          <a:p>
            <a:r>
              <a:rPr lang="da-DK" sz="1800" dirty="0"/>
              <a:t>Hver år laver WAGGGS</a:t>
            </a:r>
            <a:r>
              <a:rPr lang="da-DK" sz="1200" b="0" i="0" u="none" strike="noStrike" dirty="0">
                <a:solidFill>
                  <a:srgbClr val="000000"/>
                </a:solidFill>
                <a:effectLst/>
                <a:latin typeface="proxima-nova"/>
              </a:rPr>
              <a:t> (World Association of Girl Guides and Girl Scouts)</a:t>
            </a:r>
            <a:r>
              <a:rPr lang="da-DK" sz="1800" dirty="0"/>
              <a:t> materiale til Tænkedag med årets tema – i 2023 var temaet: Vores verden – vores fredelige fremtid. Materialet kan findes på </a:t>
            </a:r>
            <a:r>
              <a:rPr lang="da-DK" sz="1800" dirty="0" err="1"/>
              <a:t>DDS’s</a:t>
            </a:r>
            <a:r>
              <a:rPr lang="da-DK" sz="1800" dirty="0"/>
              <a:t> hjemmeside.</a:t>
            </a:r>
          </a:p>
          <a:p>
            <a:r>
              <a:rPr lang="da-DK" sz="1800" dirty="0"/>
              <a:t>Traditionen med at indsamle penge: beløbet på 2 kr. pr spejder-år (har man været spejder i et halvt år eller op til to år er beløbet kr. 2,- i alt), beløbet skal via gruppens kasserer indsendes til DDS.</a:t>
            </a:r>
          </a:p>
          <a:p>
            <a:r>
              <a:rPr lang="da-DK" sz="1800" dirty="0"/>
              <a:t>Der kan bestilles Tænkedagsmærker (forskellig hver år), men mærkerne skal bestilles i god tid, derfor har Struerspejderne ikke Tænkedagsmærker på uniformen. Pris: 1 pund pr mærke = 25 mærker </a:t>
            </a:r>
            <a:r>
              <a:rPr lang="da-DK" sz="1800" dirty="0" err="1"/>
              <a:t>incl</a:t>
            </a:r>
            <a:r>
              <a:rPr lang="da-DK" sz="1800" dirty="0"/>
              <a:t> fragt </a:t>
            </a:r>
            <a:r>
              <a:rPr lang="da-DK" sz="1800" dirty="0" err="1"/>
              <a:t>ca</a:t>
            </a:r>
            <a:r>
              <a:rPr lang="da-DK" sz="1800" dirty="0"/>
              <a:t> kr. 355,-</a:t>
            </a:r>
          </a:p>
        </p:txBody>
      </p:sp>
    </p:spTree>
    <p:extLst>
      <p:ext uri="{BB962C8B-B14F-4D97-AF65-F5344CB8AC3E}">
        <p14:creationId xmlns:p14="http://schemas.microsoft.com/office/powerpoint/2010/main" val="2144807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lede 6" descr="Et billede, der indeholder skitse, tegning, illustration/afbildning, hest&#10;&#10;Automatisk genereret beskrivelse">
            <a:extLst>
              <a:ext uri="{FF2B5EF4-FFF2-40B4-BE49-F238E27FC236}">
                <a16:creationId xmlns:a16="http://schemas.microsoft.com/office/drawing/2014/main" id="{E134C4A4-E449-852F-6A16-5DB95B074BA2}"/>
              </a:ext>
            </a:extLst>
          </p:cNvPr>
          <p:cNvPicPr>
            <a:picLocks noChangeAspect="1"/>
          </p:cNvPicPr>
          <p:nvPr/>
        </p:nvPicPr>
        <p:blipFill rotWithShape="1">
          <a:blip r:embed="rId2"/>
          <a:srcRect t="13725" r="9089" b="23882"/>
          <a:stretch/>
        </p:blipFill>
        <p:spPr>
          <a:xfrm>
            <a:off x="3523488" y="10"/>
            <a:ext cx="8668512" cy="6857990"/>
          </a:xfrm>
          <a:prstGeom prst="rect">
            <a:avLst/>
          </a:prstGeom>
          <a:noFill/>
        </p:spPr>
      </p:pic>
      <p:sp>
        <p:nvSpPr>
          <p:cNvPr id="28" name="Rectangle 2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EFB67EE-C174-71BF-DF15-CE668C2D63F7}"/>
              </a:ext>
            </a:extLst>
          </p:cNvPr>
          <p:cNvSpPr>
            <a:spLocks noGrp="1"/>
          </p:cNvSpPr>
          <p:nvPr>
            <p:ph type="title"/>
          </p:nvPr>
        </p:nvSpPr>
        <p:spPr>
          <a:xfrm>
            <a:off x="371094" y="1161288"/>
            <a:ext cx="4043744" cy="624078"/>
          </a:xfrm>
        </p:spPr>
        <p:txBody>
          <a:bodyPr anchor="b">
            <a:normAutofit/>
          </a:bodyPr>
          <a:lstStyle/>
          <a:p>
            <a:r>
              <a:rPr lang="da-DK" sz="2800" dirty="0"/>
              <a:t>Sct. </a:t>
            </a:r>
            <a:r>
              <a:rPr lang="da-DK" sz="2800" dirty="0" err="1"/>
              <a:t>Georgsdag</a:t>
            </a:r>
            <a:r>
              <a:rPr lang="da-DK" sz="2800" dirty="0"/>
              <a:t>  d. 23. april</a:t>
            </a:r>
          </a:p>
        </p:txBody>
      </p:sp>
      <p:sp>
        <p:nvSpPr>
          <p:cNvPr id="30" name="Rectangle 2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9619E868-491D-5C11-DC23-85C8CDBE2701}"/>
              </a:ext>
            </a:extLst>
          </p:cNvPr>
          <p:cNvSpPr>
            <a:spLocks noGrp="1"/>
          </p:cNvSpPr>
          <p:nvPr>
            <p:ph idx="1"/>
          </p:nvPr>
        </p:nvSpPr>
        <p:spPr>
          <a:xfrm>
            <a:off x="371094" y="2718054"/>
            <a:ext cx="3438906" cy="3207258"/>
          </a:xfrm>
        </p:spPr>
        <p:txBody>
          <a:bodyPr anchor="t">
            <a:normAutofit/>
          </a:bodyPr>
          <a:lstStyle/>
          <a:p>
            <a:r>
              <a:rPr lang="da-DK" sz="1800" dirty="0"/>
              <a:t>Da Robert Baden-Powell stiftede spejderbevægelsen var en af grundprincipperne at hjælpe andre betingelsesløst. Her brugte BP sagnet om Sct. Georg</a:t>
            </a:r>
            <a:r>
              <a:rPr lang="da-DK" sz="1700" dirty="0"/>
              <a:t>.</a:t>
            </a:r>
          </a:p>
          <a:p>
            <a:endParaRPr lang="da-DK" sz="1700" dirty="0"/>
          </a:p>
        </p:txBody>
      </p:sp>
    </p:spTree>
    <p:extLst>
      <p:ext uri="{BB962C8B-B14F-4D97-AF65-F5344CB8AC3E}">
        <p14:creationId xmlns:p14="http://schemas.microsoft.com/office/powerpoint/2010/main" val="149840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C28174-E34E-881F-4F79-7A4A66333344}"/>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Sct. </a:t>
            </a:r>
            <a:r>
              <a:rPr lang="da-DK" dirty="0" err="1">
                <a:solidFill>
                  <a:srgbClr val="FFFFFF"/>
                </a:solidFill>
              </a:rPr>
              <a:t>Georgsdag</a:t>
            </a:r>
            <a:r>
              <a:rPr lang="da-DK" dirty="0">
                <a:solidFill>
                  <a:srgbClr val="FFFFFF"/>
                </a:solidFill>
              </a:rPr>
              <a:t> </a:t>
            </a:r>
            <a:br>
              <a:rPr lang="da-DK" dirty="0">
                <a:solidFill>
                  <a:srgbClr val="FFFFFF"/>
                </a:solidFill>
              </a:rPr>
            </a:br>
            <a:r>
              <a:rPr lang="da-DK" dirty="0">
                <a:solidFill>
                  <a:srgbClr val="FFFFFF"/>
                </a:solidFill>
              </a:rPr>
              <a:t>d. 23. april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6228B11F-4644-2748-533A-CF7FCB946E78}"/>
              </a:ext>
            </a:extLst>
          </p:cNvPr>
          <p:cNvSpPr>
            <a:spLocks noGrp="1"/>
          </p:cNvSpPr>
          <p:nvPr>
            <p:ph idx="1"/>
          </p:nvPr>
        </p:nvSpPr>
        <p:spPr>
          <a:xfrm>
            <a:off x="4279392" y="591344"/>
            <a:ext cx="7668768" cy="5947568"/>
          </a:xfrm>
        </p:spPr>
        <p:txBody>
          <a:bodyPr anchor="ctr">
            <a:normAutofit fontScale="25000" lnSpcReduction="20000"/>
          </a:bodyPr>
          <a:lstStyle/>
          <a:p>
            <a:pPr marL="0" indent="0" algn="l">
              <a:buNone/>
            </a:pPr>
            <a:r>
              <a:rPr lang="da-DK" sz="7200" b="0" i="0" u="none" strike="noStrike" dirty="0">
                <a:solidFill>
                  <a:srgbClr val="000000"/>
                </a:solidFill>
                <a:effectLst/>
              </a:rPr>
              <a:t>Historien om Sankt Georg begynder for mange hundrede år siden. Georg var søn af en officer i den romerske hær, og som sin far blev også Georg soldat, så snart han var gammel nok. Han var en dygtig kriger og blev hurtigt forfremmet.</a:t>
            </a:r>
          </a:p>
          <a:p>
            <a:pPr marL="0" indent="0" algn="l">
              <a:buNone/>
            </a:pPr>
            <a:r>
              <a:rPr lang="da-DK" sz="7200" b="0" i="0" u="none" strike="noStrike" dirty="0">
                <a:solidFill>
                  <a:srgbClr val="000000"/>
                </a:solidFill>
                <a:effectLst/>
              </a:rPr>
              <a:t>En dag på vej hjem kom han til den lille by </a:t>
            </a:r>
            <a:r>
              <a:rPr lang="da-DK" sz="7200" b="0" i="0" u="none" strike="noStrike" dirty="0" err="1">
                <a:solidFill>
                  <a:srgbClr val="000000"/>
                </a:solidFill>
                <a:effectLst/>
              </a:rPr>
              <a:t>Silene</a:t>
            </a:r>
            <a:r>
              <a:rPr lang="da-DK" sz="7200" b="0" i="0" u="none" strike="noStrike" dirty="0">
                <a:solidFill>
                  <a:srgbClr val="000000"/>
                </a:solidFill>
                <a:effectLst/>
              </a:rPr>
              <a:t>. I </a:t>
            </a:r>
            <a:r>
              <a:rPr lang="da-DK" sz="7200" b="0" i="0" u="none" strike="noStrike" dirty="0" err="1">
                <a:solidFill>
                  <a:srgbClr val="000000"/>
                </a:solidFill>
                <a:effectLst/>
              </a:rPr>
              <a:t>Silene</a:t>
            </a:r>
            <a:r>
              <a:rPr lang="da-DK" sz="7200" b="0" i="0" u="none" strike="noStrike" dirty="0">
                <a:solidFill>
                  <a:srgbClr val="000000"/>
                </a:solidFill>
                <a:effectLst/>
              </a:rPr>
              <a:t> havde der længe boet en drage i en sø uden for byen. Dragen var en plage for indbyggerne og for at holde sig gode venner med den, gav de den hver dag et får at spise. Da der ikke var flere får, måtte indbyggerne begynde at ofre deres egne børn – efter lodtrækning.</a:t>
            </a:r>
          </a:p>
          <a:p>
            <a:pPr marL="0" indent="0" algn="l">
              <a:buNone/>
            </a:pPr>
            <a:r>
              <a:rPr lang="da-DK" sz="7200" b="0" i="0" u="none" strike="noStrike" dirty="0">
                <a:solidFill>
                  <a:srgbClr val="000000"/>
                </a:solidFill>
                <a:effectLst/>
              </a:rPr>
              <a:t>Da loddet faldt på kongens datter, blev kongen ude af sig selv af sorg, og han tilbød indbyggerne alt sit sølv og guld og det halve kongerige, hvis bare hans datter måtte slippe. Men indbyggerne ønskede ikke at tage imod tilbuddet, og prinsessen blev sendt ud til dragen, klædt som brud.</a:t>
            </a:r>
          </a:p>
          <a:p>
            <a:pPr marL="0" indent="0" algn="l">
              <a:buNone/>
            </a:pPr>
            <a:r>
              <a:rPr lang="da-DK" sz="7200" b="0" i="0" u="none" strike="noStrike" dirty="0">
                <a:solidFill>
                  <a:srgbClr val="000000"/>
                </a:solidFill>
                <a:effectLst/>
              </a:rPr>
              <a:t>I det samme kom Georg forbi. Prinsessen så ham og råbte, at han skulle skynde sig i sikkerhed, men Georg red nærmere og spurgte, hvorfor hun stod der.</a:t>
            </a:r>
          </a:p>
          <a:p>
            <a:pPr marL="0" indent="0" algn="l">
              <a:buNone/>
            </a:pPr>
            <a:r>
              <a:rPr lang="da-DK" sz="7200" b="0" i="0" u="none" strike="noStrike" dirty="0">
                <a:solidFill>
                  <a:srgbClr val="000000"/>
                </a:solidFill>
                <a:effectLst/>
              </a:rPr>
              <a:t>Før hun havde nået at svare, rejste dragen sit vældige hoved fra søen. Georg løftede sin lanse og red mod dragen. Dragen vendte sig mod ham og blottede sine spidse tænder, men Georg red uforfærdet videre, og han borede lansen dybt ind i dragens hals. Dragen styrtede til jorden og var død.</a:t>
            </a:r>
          </a:p>
          <a:p>
            <a:pPr marL="0" indent="0" algn="l">
              <a:buNone/>
            </a:pPr>
            <a:r>
              <a:rPr lang="da-DK" sz="7200" b="0" i="0" u="none" strike="noStrike" dirty="0">
                <a:solidFill>
                  <a:srgbClr val="000000"/>
                </a:solidFill>
                <a:effectLst/>
              </a:rPr>
              <a:t>Indbyggerne i </a:t>
            </a:r>
            <a:r>
              <a:rPr lang="da-DK" sz="7200" b="0" i="0" u="none" strike="noStrike" dirty="0" err="1">
                <a:solidFill>
                  <a:srgbClr val="000000"/>
                </a:solidFill>
                <a:effectLst/>
              </a:rPr>
              <a:t>Silene</a:t>
            </a:r>
            <a:r>
              <a:rPr lang="da-DK" sz="7200" b="0" i="0" u="none" strike="noStrike" dirty="0">
                <a:solidFill>
                  <a:srgbClr val="000000"/>
                </a:solidFill>
                <a:effectLst/>
              </a:rPr>
              <a:t> hyldede Georg som en helt, og kongen sagde, at han måtte få, lige hvad han bad om. Men Georg svarede, at det er en ridders pligt – som det er enhvers pligt – at hjælpe, hvor der er brug for det uden at forvente belønning til gengæld.</a:t>
            </a:r>
          </a:p>
          <a:p>
            <a:pPr marL="0" indent="0" algn="l">
              <a:buNone/>
            </a:pPr>
            <a:r>
              <a:rPr lang="da-DK" sz="7200" b="0" i="0" u="none" strike="noStrike" dirty="0">
                <a:solidFill>
                  <a:srgbClr val="000000"/>
                </a:solidFill>
                <a:effectLst/>
              </a:rPr>
              <a:t>Selvom Georg var en helt, blev han forfulgt på grund af sin kristne tro, og den 23. april år 303 blev han henrettet.</a:t>
            </a:r>
          </a:p>
          <a:p>
            <a:pPr marL="0" indent="0" algn="l">
              <a:buNone/>
            </a:pPr>
            <a:r>
              <a:rPr lang="da-DK" sz="7200" b="0" i="0" u="none" strike="noStrike" dirty="0">
                <a:solidFill>
                  <a:srgbClr val="000000"/>
                </a:solidFill>
                <a:effectLst/>
              </a:rPr>
              <a:t>Efter sin død blev han gjort til helgen, og på hans dødsdag – den 23. april – mindes vi hans tapperhed og vilje til at hjælpe andre.</a:t>
            </a:r>
          </a:p>
          <a:p>
            <a:endParaRPr lang="da-DK" dirty="0"/>
          </a:p>
        </p:txBody>
      </p:sp>
    </p:spTree>
    <p:extLst>
      <p:ext uri="{BB962C8B-B14F-4D97-AF65-F5344CB8AC3E}">
        <p14:creationId xmlns:p14="http://schemas.microsoft.com/office/powerpoint/2010/main" val="3229776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5954D7-53A3-81A2-E1B5-974BF8ABEC71}"/>
              </a:ext>
            </a:extLst>
          </p:cNvPr>
          <p:cNvSpPr>
            <a:spLocks noGrp="1"/>
          </p:cNvSpPr>
          <p:nvPr>
            <p:ph type="title"/>
          </p:nvPr>
        </p:nvSpPr>
        <p:spPr>
          <a:xfrm>
            <a:off x="686834" y="1153572"/>
            <a:ext cx="3200400" cy="4461163"/>
          </a:xfrm>
        </p:spPr>
        <p:txBody>
          <a:bodyPr>
            <a:normAutofit/>
          </a:bodyPr>
          <a:lstStyle/>
          <a:p>
            <a:r>
              <a:rPr lang="da-DK" sz="2800" dirty="0">
                <a:solidFill>
                  <a:srgbClr val="FFFFFF"/>
                </a:solidFill>
              </a:rPr>
              <a:t>Sct. </a:t>
            </a:r>
            <a:r>
              <a:rPr lang="da-DK" sz="2800" dirty="0" err="1">
                <a:solidFill>
                  <a:srgbClr val="FFFFFF"/>
                </a:solidFill>
              </a:rPr>
              <a:t>Georgsdag</a:t>
            </a:r>
            <a:r>
              <a:rPr lang="da-DK" sz="2800" dirty="0">
                <a:solidFill>
                  <a:srgbClr val="FFFFFF"/>
                </a:solidFill>
              </a:rPr>
              <a:t>        d. 23. april.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EFF3D2CF-231F-00D5-71C1-4C7DDAA1033B}"/>
              </a:ext>
            </a:extLst>
          </p:cNvPr>
          <p:cNvSpPr>
            <a:spLocks noGrp="1"/>
          </p:cNvSpPr>
          <p:nvPr>
            <p:ph idx="1"/>
          </p:nvPr>
        </p:nvSpPr>
        <p:spPr>
          <a:xfrm>
            <a:off x="4447308" y="636190"/>
            <a:ext cx="6906491" cy="5585619"/>
          </a:xfrm>
        </p:spPr>
        <p:txBody>
          <a:bodyPr anchor="ctr">
            <a:normAutofit/>
          </a:bodyPr>
          <a:lstStyle/>
          <a:p>
            <a:r>
              <a:rPr lang="da-DK" sz="1800" dirty="0"/>
              <a:t>Der er mange steder tradition for at vi d. 23. april mødes og hører sagnet om Sct. Georg og dragen samt aflægger/fornyer spejderløftet.</a:t>
            </a:r>
          </a:p>
          <a:p>
            <a:endParaRPr lang="da-DK" sz="1800" dirty="0"/>
          </a:p>
          <a:p>
            <a:r>
              <a:rPr lang="da-DK" sz="1800" dirty="0"/>
              <a:t>I Struer Kommune inviterer Sct. Georgs Gilder til Sct. </a:t>
            </a:r>
            <a:r>
              <a:rPr lang="da-DK" sz="1800" dirty="0" err="1"/>
              <a:t>Georgsdag</a:t>
            </a:r>
            <a:r>
              <a:rPr lang="da-DK" sz="1800" dirty="0"/>
              <a:t>, som  afholdes i Råbjerg Hytten - på dagen d. 23. april (ingen regel uden undtagelser).</a:t>
            </a:r>
          </a:p>
          <a:p>
            <a:endParaRPr lang="da-DK" sz="1800" dirty="0"/>
          </a:p>
          <a:p>
            <a:pPr marL="0" indent="0">
              <a:buNone/>
            </a:pPr>
            <a:endParaRPr lang="da-DK" sz="1800" dirty="0"/>
          </a:p>
          <a:p>
            <a:r>
              <a:rPr lang="da-DK" sz="1800" dirty="0"/>
              <a:t>Sct. Georgs Gilder fejrede 90 års jubilæum i 2023. De blev stiftet d. 24. april 1933 som en forening for voksne spejder og spejderinteresserede. Det er for voksne fra alle 5 spejderkorps.</a:t>
            </a:r>
          </a:p>
          <a:p>
            <a:r>
              <a:rPr lang="da-DK" sz="1800" dirty="0"/>
              <a:t>Det er en humanitær forening, som laver ”gode gerninger” både i Danmark og udlandet.</a:t>
            </a:r>
          </a:p>
          <a:p>
            <a:pPr marL="0" indent="0">
              <a:buNone/>
            </a:pPr>
            <a:endParaRPr lang="da-DK" sz="1800" dirty="0"/>
          </a:p>
          <a:p>
            <a:pPr marL="0" indent="0">
              <a:buNone/>
            </a:pPr>
            <a:endParaRPr lang="da-DK" sz="1800" dirty="0"/>
          </a:p>
          <a:p>
            <a:pPr marL="0" indent="0">
              <a:buNone/>
            </a:pPr>
            <a:endParaRPr lang="da-DK" sz="1800" dirty="0"/>
          </a:p>
        </p:txBody>
      </p:sp>
    </p:spTree>
    <p:extLst>
      <p:ext uri="{BB962C8B-B14F-4D97-AF65-F5344CB8AC3E}">
        <p14:creationId xmlns:p14="http://schemas.microsoft.com/office/powerpoint/2010/main" val="58583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AAFBC65-888D-9093-FAF5-15DD79650309}"/>
              </a:ext>
            </a:extLst>
          </p:cNvPr>
          <p:cNvSpPr>
            <a:spLocks noGrp="1"/>
          </p:cNvSpPr>
          <p:nvPr>
            <p:ph type="title"/>
          </p:nvPr>
        </p:nvSpPr>
        <p:spPr>
          <a:xfrm>
            <a:off x="686834" y="1153572"/>
            <a:ext cx="3200400" cy="4461163"/>
          </a:xfrm>
        </p:spPr>
        <p:txBody>
          <a:bodyPr>
            <a:normAutofit/>
          </a:bodyPr>
          <a:lstStyle/>
          <a:p>
            <a:r>
              <a:rPr lang="da-DK" dirty="0">
                <a:solidFill>
                  <a:srgbClr val="FFFFFF"/>
                </a:solidFill>
              </a:rPr>
              <a:t>Sct. </a:t>
            </a:r>
            <a:r>
              <a:rPr lang="da-DK" dirty="0" err="1">
                <a:solidFill>
                  <a:srgbClr val="FFFFFF"/>
                </a:solidFill>
              </a:rPr>
              <a:t>Georgsdag</a:t>
            </a:r>
            <a:r>
              <a:rPr lang="da-DK" dirty="0">
                <a:solidFill>
                  <a:srgbClr val="FFFFFF"/>
                </a:solidFill>
              </a:rPr>
              <a:t> </a:t>
            </a:r>
            <a:br>
              <a:rPr lang="da-DK" dirty="0">
                <a:solidFill>
                  <a:srgbClr val="FFFFFF"/>
                </a:solidFill>
              </a:rPr>
            </a:br>
            <a:r>
              <a:rPr lang="da-DK" dirty="0">
                <a:solidFill>
                  <a:srgbClr val="FFFFFF"/>
                </a:solidFill>
              </a:rPr>
              <a:t>d. 23. april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AA71071E-349E-3AFE-3DC8-607671088262}"/>
              </a:ext>
            </a:extLst>
          </p:cNvPr>
          <p:cNvSpPr>
            <a:spLocks noGrp="1"/>
          </p:cNvSpPr>
          <p:nvPr>
            <p:ph idx="1"/>
          </p:nvPr>
        </p:nvSpPr>
        <p:spPr>
          <a:xfrm>
            <a:off x="4447308" y="591344"/>
            <a:ext cx="6906491" cy="5585619"/>
          </a:xfrm>
        </p:spPr>
        <p:txBody>
          <a:bodyPr anchor="ctr">
            <a:normAutofit/>
          </a:bodyPr>
          <a:lstStyle/>
          <a:p>
            <a:pPr marL="0" indent="0">
              <a:buNone/>
            </a:pPr>
            <a:r>
              <a:rPr lang="da-DK" sz="1800" b="1" dirty="0"/>
              <a:t>Spejderløftet: </a:t>
            </a:r>
            <a:r>
              <a:rPr lang="da-DK" sz="1800" dirty="0"/>
              <a:t>Jeg lover at holde spejderloven.</a:t>
            </a:r>
          </a:p>
          <a:p>
            <a:pPr marL="0" indent="0">
              <a:buNone/>
            </a:pPr>
            <a:endParaRPr lang="da-DK" sz="1800" dirty="0"/>
          </a:p>
          <a:p>
            <a:pPr marL="0" indent="0">
              <a:buNone/>
            </a:pPr>
            <a:r>
              <a:rPr lang="da-DK" sz="1800" b="1" dirty="0"/>
              <a:t>Spejderloven: </a:t>
            </a:r>
            <a:r>
              <a:rPr lang="da-DK" sz="1800" dirty="0"/>
              <a:t>Den, der er med i spejdernes fællesskab, gør sit bedste for:</a:t>
            </a:r>
          </a:p>
          <a:p>
            <a:pPr marL="0" indent="0">
              <a:buNone/>
            </a:pPr>
            <a:r>
              <a:rPr lang="da-DK" sz="1800" dirty="0"/>
              <a:t>- at finde sin egen tro og have respekt for andres,</a:t>
            </a:r>
          </a:p>
          <a:p>
            <a:pPr marL="0" indent="0">
              <a:buNone/>
            </a:pPr>
            <a:r>
              <a:rPr lang="da-DK" sz="1800" dirty="0"/>
              <a:t>- at værne om naturen,</a:t>
            </a:r>
          </a:p>
          <a:p>
            <a:pPr marL="0" indent="0">
              <a:buNone/>
            </a:pPr>
            <a:r>
              <a:rPr lang="da-DK" sz="1800" dirty="0"/>
              <a:t>- at være en god kammerat,</a:t>
            </a:r>
          </a:p>
          <a:p>
            <a:pPr marL="0" indent="0">
              <a:buNone/>
            </a:pPr>
            <a:r>
              <a:rPr lang="da-DK" sz="1800" dirty="0"/>
              <a:t>- at være hensynsfuld og hjælpe andre,</a:t>
            </a:r>
          </a:p>
          <a:p>
            <a:pPr marL="0" indent="0">
              <a:buNone/>
            </a:pPr>
            <a:r>
              <a:rPr lang="da-DK" sz="1800" dirty="0"/>
              <a:t>- at være til at stole på,</a:t>
            </a:r>
          </a:p>
          <a:p>
            <a:pPr marL="0" indent="0">
              <a:buNone/>
            </a:pPr>
            <a:r>
              <a:rPr lang="da-DK" sz="1800" dirty="0"/>
              <a:t>- at høre andres meninger og danne sine egne,</a:t>
            </a:r>
          </a:p>
          <a:p>
            <a:pPr marL="0" indent="0">
              <a:buNone/>
            </a:pPr>
            <a:r>
              <a:rPr lang="da-DK" sz="1800" dirty="0"/>
              <a:t>- at tage medansvar i familie og samfund.</a:t>
            </a:r>
          </a:p>
          <a:p>
            <a:pPr marL="0" indent="0">
              <a:buNone/>
            </a:pPr>
            <a:endParaRPr lang="da-DK" sz="1800" dirty="0"/>
          </a:p>
          <a:p>
            <a:pPr marL="0" indent="0">
              <a:buNone/>
            </a:pPr>
            <a:r>
              <a:rPr lang="da-DK" sz="1800" b="1" dirty="0"/>
              <a:t>Motto: </a:t>
            </a:r>
            <a:r>
              <a:rPr lang="da-DK" sz="1800" dirty="0"/>
              <a:t>Vær beredt</a:t>
            </a:r>
          </a:p>
          <a:p>
            <a:endParaRPr lang="da-DK" dirty="0"/>
          </a:p>
        </p:txBody>
      </p:sp>
    </p:spTree>
    <p:extLst>
      <p:ext uri="{BB962C8B-B14F-4D97-AF65-F5344CB8AC3E}">
        <p14:creationId xmlns:p14="http://schemas.microsoft.com/office/powerpoint/2010/main" val="403001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52E68A-A6C4-268E-3334-20148F16946E}"/>
              </a:ext>
            </a:extLst>
          </p:cNvPr>
          <p:cNvSpPr>
            <a:spLocks noGrp="1"/>
          </p:cNvSpPr>
          <p:nvPr>
            <p:ph type="title"/>
          </p:nvPr>
        </p:nvSpPr>
        <p:spPr>
          <a:xfrm>
            <a:off x="686833" y="1153572"/>
            <a:ext cx="3338901" cy="4461163"/>
          </a:xfrm>
        </p:spPr>
        <p:txBody>
          <a:bodyPr>
            <a:normAutofit/>
          </a:bodyPr>
          <a:lstStyle/>
          <a:p>
            <a:r>
              <a:rPr lang="da-DK" dirty="0">
                <a:solidFill>
                  <a:srgbClr val="FFFFFF"/>
                </a:solidFill>
              </a:rPr>
              <a:t>Valdemarsdag</a:t>
            </a:r>
            <a:br>
              <a:rPr lang="da-DK" dirty="0">
                <a:solidFill>
                  <a:srgbClr val="FFFFFF"/>
                </a:solidFill>
              </a:rPr>
            </a:br>
            <a:r>
              <a:rPr lang="da-DK" dirty="0">
                <a:solidFill>
                  <a:srgbClr val="FFFFFF"/>
                </a:solidFill>
              </a:rPr>
              <a:t>d. 15. juni.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81E699CE-0F76-20DF-48D6-F7D4F934CC3B}"/>
              </a:ext>
            </a:extLst>
          </p:cNvPr>
          <p:cNvSpPr>
            <a:spLocks noGrp="1"/>
          </p:cNvSpPr>
          <p:nvPr>
            <p:ph idx="1"/>
          </p:nvPr>
        </p:nvSpPr>
        <p:spPr>
          <a:xfrm>
            <a:off x="4447308" y="591344"/>
            <a:ext cx="6906491" cy="5585619"/>
          </a:xfrm>
        </p:spPr>
        <p:txBody>
          <a:bodyPr anchor="ctr">
            <a:normAutofit/>
          </a:bodyPr>
          <a:lstStyle/>
          <a:p>
            <a:pPr marL="0" indent="0">
              <a:buNone/>
            </a:pPr>
            <a:r>
              <a:rPr lang="da-DK" sz="1800" dirty="0"/>
              <a:t>Valdemarsdag = Dannebrog/flagets fødselsdag.</a:t>
            </a:r>
          </a:p>
          <a:p>
            <a:endParaRPr lang="da-DK" sz="1800" dirty="0"/>
          </a:p>
          <a:p>
            <a:pPr marL="0" indent="0">
              <a:buNone/>
            </a:pPr>
            <a:r>
              <a:rPr lang="da-DK" sz="1800" dirty="0"/>
              <a:t>Sagnet om Dannebrog lyder: Dannebrog faldt ned fra himlen d. 15. juni 1219 under slaget ved </a:t>
            </a:r>
            <a:r>
              <a:rPr lang="da-DK" sz="1800" dirty="0" err="1"/>
              <a:t>Lyndanisse</a:t>
            </a:r>
            <a:r>
              <a:rPr lang="da-DK" sz="1800" dirty="0"/>
              <a:t> i Estland. Det skete under et slag, som danskerne, under ledelse af kongen, Valdemar Sejr, kæmpede mod de hedenske Estere og vandt, bland andet på grund af den ovenfor nævnte himmelske hjælp.</a:t>
            </a:r>
          </a:p>
          <a:p>
            <a:pPr marL="0" indent="0">
              <a:buNone/>
            </a:pPr>
            <a:r>
              <a:rPr lang="da-DK" sz="1800" dirty="0"/>
              <a:t>Dette flag, der kaldes Dannebrog, som betyder Danskernes Fane, blev opbevaret sammen med rigets øvrige klenodier, i Folen, det faste tårn på Kalundborg Slot.</a:t>
            </a:r>
          </a:p>
          <a:p>
            <a:pPr marL="0" indent="0">
              <a:buNone/>
            </a:pPr>
            <a:r>
              <a:rPr lang="da-DK" sz="1800" dirty="0"/>
              <a:t>281 år senere, i året 1500, bliver dette flag erobret af fjenden under et krigstogt mod Ditmarsken i slaget ved Hemmingstedt. I 1559 bliver det leveret tilbage, sammen med andre danske faner, og ophængt i Slesvig domkirke, hvor det er gået tabt omkring 1660.</a:t>
            </a:r>
          </a:p>
          <a:p>
            <a:pPr marL="0" indent="0">
              <a:buNone/>
            </a:pPr>
            <a:r>
              <a:rPr lang="da-DK" sz="1800" dirty="0"/>
              <a:t>Det danske flag, der var ophængt i Maria Kirke i </a:t>
            </a:r>
            <a:r>
              <a:rPr lang="da-DK" sz="1800" dirty="0" err="1"/>
              <a:t>Lybeck</a:t>
            </a:r>
            <a:r>
              <a:rPr lang="da-DK" sz="1800" dirty="0"/>
              <a:t>, indtil det blev ødelagt  under den anden verdenskrig, var et skibsflag, der under Erik af </a:t>
            </a:r>
            <a:r>
              <a:rPr lang="da-DK" sz="1800" dirty="0" err="1"/>
              <a:t>Pommerens</a:t>
            </a:r>
            <a:r>
              <a:rPr lang="da-DK" sz="1800" dirty="0"/>
              <a:t> kampe mod Hansestædernes gik tabt i et i øvrigt sejrrigt søslag i Øresund i året. 1427. </a:t>
            </a:r>
          </a:p>
        </p:txBody>
      </p:sp>
    </p:spTree>
    <p:extLst>
      <p:ext uri="{BB962C8B-B14F-4D97-AF65-F5344CB8AC3E}">
        <p14:creationId xmlns:p14="http://schemas.microsoft.com/office/powerpoint/2010/main" val="159358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8392198-560F-EF83-3A08-390DFD9F0930}"/>
              </a:ext>
            </a:extLst>
          </p:cNvPr>
          <p:cNvSpPr>
            <a:spLocks noGrp="1"/>
          </p:cNvSpPr>
          <p:nvPr>
            <p:ph type="title"/>
          </p:nvPr>
        </p:nvSpPr>
        <p:spPr>
          <a:xfrm>
            <a:off x="558165" y="1153572"/>
            <a:ext cx="3420069" cy="4461163"/>
          </a:xfrm>
        </p:spPr>
        <p:txBody>
          <a:bodyPr>
            <a:normAutofit/>
          </a:bodyPr>
          <a:lstStyle/>
          <a:p>
            <a:r>
              <a:rPr lang="da-DK" dirty="0">
                <a:solidFill>
                  <a:srgbClr val="FFFFFF"/>
                </a:solidFill>
              </a:rPr>
              <a:t>Valdemarsdag</a:t>
            </a:r>
            <a:br>
              <a:rPr lang="da-DK" dirty="0">
                <a:solidFill>
                  <a:srgbClr val="FFFFFF"/>
                </a:solidFill>
              </a:rPr>
            </a:br>
            <a:r>
              <a:rPr lang="da-DK" dirty="0">
                <a:solidFill>
                  <a:srgbClr val="FFFFFF"/>
                </a:solidFill>
              </a:rPr>
              <a:t>d. 15. juni.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dsholder til indhold 2">
            <a:extLst>
              <a:ext uri="{FF2B5EF4-FFF2-40B4-BE49-F238E27FC236}">
                <a16:creationId xmlns:a16="http://schemas.microsoft.com/office/drawing/2014/main" id="{9B6D7315-7C55-2011-3C08-7688AA32CE42}"/>
              </a:ext>
            </a:extLst>
          </p:cNvPr>
          <p:cNvSpPr>
            <a:spLocks noGrp="1"/>
          </p:cNvSpPr>
          <p:nvPr>
            <p:ph idx="1"/>
          </p:nvPr>
        </p:nvSpPr>
        <p:spPr>
          <a:xfrm>
            <a:off x="4447308" y="591344"/>
            <a:ext cx="6906491" cy="5585619"/>
          </a:xfrm>
        </p:spPr>
        <p:txBody>
          <a:bodyPr anchor="ctr">
            <a:normAutofit/>
          </a:bodyPr>
          <a:lstStyle/>
          <a:p>
            <a:pPr marL="0" indent="0">
              <a:buNone/>
            </a:pPr>
            <a:r>
              <a:rPr lang="da-DK" sz="1800" dirty="0"/>
              <a:t>Danmarkssamfundet arrangerer fejring af Valdemarsdag bl.a. i Holstebro.</a:t>
            </a:r>
          </a:p>
          <a:p>
            <a:pPr marL="0" indent="0">
              <a:buNone/>
            </a:pPr>
            <a:r>
              <a:rPr lang="da-DK" sz="1800" dirty="0"/>
              <a:t>Danmarkssamfundet kan ansøges om faner og flag samt uddeler disse på Valdemarsdag.</a:t>
            </a:r>
          </a:p>
          <a:p>
            <a:endParaRPr lang="da-DK" sz="1800" dirty="0"/>
          </a:p>
          <a:p>
            <a:pPr marL="0" indent="0">
              <a:buNone/>
            </a:pPr>
            <a:r>
              <a:rPr lang="da-DK" sz="1800" dirty="0"/>
              <a:t>Vi spejdere lærer om Dannebrog/flagregler samt vi hejser flaget så tit vi kan (når det er tilladt iht reglerne). </a:t>
            </a:r>
          </a:p>
          <a:p>
            <a:pPr marL="0" indent="0">
              <a:buNone/>
            </a:pPr>
            <a:r>
              <a:rPr lang="da-DK" sz="1800" dirty="0"/>
              <a:t>Bl.a. flagtyper: flaget (Stutflaget, som vi alle bruger), splitflag (benyttes af statens civile, militære myndigheder og institutioner på officielle flagdage), vimpler, Dannebrogstander samt fane.</a:t>
            </a:r>
          </a:p>
          <a:p>
            <a:pPr marL="0" indent="0">
              <a:buNone/>
            </a:pPr>
            <a:endParaRPr lang="da-DK" sz="1800" dirty="0"/>
          </a:p>
          <a:p>
            <a:pPr marL="0" indent="0">
              <a:buNone/>
            </a:pPr>
            <a:r>
              <a:rPr lang="da-DK" sz="1800" dirty="0"/>
              <a:t>(vores patruljestander behandles med samme respekt som fanen).</a:t>
            </a:r>
          </a:p>
        </p:txBody>
      </p:sp>
    </p:spTree>
    <p:extLst>
      <p:ext uri="{BB962C8B-B14F-4D97-AF65-F5344CB8AC3E}">
        <p14:creationId xmlns:p14="http://schemas.microsoft.com/office/powerpoint/2010/main" val="333830919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2329</Words>
  <Application>Microsoft Macintosh PowerPoint</Application>
  <PresentationFormat>Widescreen</PresentationFormat>
  <Paragraphs>125</Paragraphs>
  <Slides>17</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17</vt:i4>
      </vt:variant>
    </vt:vector>
  </HeadingPairs>
  <TitlesOfParts>
    <vt:vector size="22" baseType="lpstr">
      <vt:lpstr>Arial</vt:lpstr>
      <vt:lpstr>Calibri</vt:lpstr>
      <vt:lpstr>Calibri Light</vt:lpstr>
      <vt:lpstr>proxima-nova</vt:lpstr>
      <vt:lpstr>Office-tema</vt:lpstr>
      <vt:lpstr>Traditioner i grupperne, divisionen og DDS.</vt:lpstr>
      <vt:lpstr>Traditioner – hvor kommer de fra og hvad gør traditioner:</vt:lpstr>
      <vt:lpstr>Tænkedag   d. 22. feb.</vt:lpstr>
      <vt:lpstr>Sct. Georgsdag  d. 23. april</vt:lpstr>
      <vt:lpstr>Sct. Georgsdag  d. 23. april</vt:lpstr>
      <vt:lpstr>Sct. Georgsdag        d. 23. april.</vt:lpstr>
      <vt:lpstr>Sct. Georgsdag  d. 23. april</vt:lpstr>
      <vt:lpstr>Valdemarsdag d. 15. juni.</vt:lpstr>
      <vt:lpstr>Valdemarsdag d. 15. juni.</vt:lpstr>
      <vt:lpstr>1. August – fødselsdag for spejder-bevægelsen</vt:lpstr>
      <vt:lpstr>Spejderhjælp</vt:lpstr>
      <vt:lpstr>Fredslys sidste onsdag før  1. søndag i advent.</vt:lpstr>
      <vt:lpstr>Divisions-turnering</vt:lpstr>
      <vt:lpstr>Divisions-turnering</vt:lpstr>
      <vt:lpstr>Gren-arrangementer i divisionen.</vt:lpstr>
      <vt:lpstr>Gruppetur og gruppe- sommerlejr</vt:lpstr>
      <vt:lpstr>Hvilke traditioner giver mening i jeres grupper?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Traditioner i DDS</dc:title>
  <dc:creator>annitta hansen</dc:creator>
  <cp:lastModifiedBy>annitta hansen</cp:lastModifiedBy>
  <cp:revision>7</cp:revision>
  <dcterms:created xsi:type="dcterms:W3CDTF">2023-11-25T14:41:17Z</dcterms:created>
  <dcterms:modified xsi:type="dcterms:W3CDTF">2023-11-27T20:07:13Z</dcterms:modified>
</cp:coreProperties>
</file>